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7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6A2D8-3114-4F47-90E2-7A1C97A75D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0BE71E-931C-49E2-8483-0A634156C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8B44836-2EC4-4003-8947-630DAEEBF92C}"/>
              </a:ext>
            </a:extLst>
          </p:cNvPr>
          <p:cNvSpPr>
            <a:spLocks noGrp="1"/>
          </p:cNvSpPr>
          <p:nvPr>
            <p:ph type="dt" sz="half" idx="10"/>
          </p:nvPr>
        </p:nvSpPr>
        <p:spPr/>
        <p:txBody>
          <a:bodyPr/>
          <a:lstStyle/>
          <a:p>
            <a:fld id="{8577261C-BC4A-4157-A7F1-A67BB9A25BFC}" type="datetimeFigureOut">
              <a:rPr lang="en-IN" smtClean="0"/>
              <a:t>13-11-2019</a:t>
            </a:fld>
            <a:endParaRPr lang="en-IN"/>
          </a:p>
        </p:txBody>
      </p:sp>
      <p:sp>
        <p:nvSpPr>
          <p:cNvPr id="5" name="Footer Placeholder 4">
            <a:extLst>
              <a:ext uri="{FF2B5EF4-FFF2-40B4-BE49-F238E27FC236}">
                <a16:creationId xmlns:a16="http://schemas.microsoft.com/office/drawing/2014/main" id="{42EAF2C7-22F6-4DA7-8F73-86175AA548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AF4F20-D6F6-492F-825D-2864B8E80BB6}"/>
              </a:ext>
            </a:extLst>
          </p:cNvPr>
          <p:cNvSpPr>
            <a:spLocks noGrp="1"/>
          </p:cNvSpPr>
          <p:nvPr>
            <p:ph type="sldNum" sz="quarter" idx="12"/>
          </p:nvPr>
        </p:nvSpPr>
        <p:spPr/>
        <p:txBody>
          <a:bodyPr/>
          <a:lstStyle/>
          <a:p>
            <a:fld id="{995149C2-31B4-48B7-8F3B-410D9FF2BF7D}" type="slidenum">
              <a:rPr lang="en-IN" smtClean="0"/>
              <a:t>‹#›</a:t>
            </a:fld>
            <a:endParaRPr lang="en-IN"/>
          </a:p>
        </p:txBody>
      </p:sp>
    </p:spTree>
    <p:extLst>
      <p:ext uri="{BB962C8B-B14F-4D97-AF65-F5344CB8AC3E}">
        <p14:creationId xmlns:p14="http://schemas.microsoft.com/office/powerpoint/2010/main" val="181781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673B-6046-4EBC-B83B-977BDA72CE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2A342F-5271-4163-980B-35862133E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0E4B26-0906-454B-96B7-3E0DB42A9D74}"/>
              </a:ext>
            </a:extLst>
          </p:cNvPr>
          <p:cNvSpPr>
            <a:spLocks noGrp="1"/>
          </p:cNvSpPr>
          <p:nvPr>
            <p:ph type="dt" sz="half" idx="10"/>
          </p:nvPr>
        </p:nvSpPr>
        <p:spPr/>
        <p:txBody>
          <a:bodyPr/>
          <a:lstStyle/>
          <a:p>
            <a:fld id="{8577261C-BC4A-4157-A7F1-A67BB9A25BFC}" type="datetimeFigureOut">
              <a:rPr lang="en-IN" smtClean="0"/>
              <a:t>13-11-2019</a:t>
            </a:fld>
            <a:endParaRPr lang="en-IN"/>
          </a:p>
        </p:txBody>
      </p:sp>
      <p:sp>
        <p:nvSpPr>
          <p:cNvPr id="5" name="Footer Placeholder 4">
            <a:extLst>
              <a:ext uri="{FF2B5EF4-FFF2-40B4-BE49-F238E27FC236}">
                <a16:creationId xmlns:a16="http://schemas.microsoft.com/office/drawing/2014/main" id="{2DDC44E9-38FD-491A-9A21-14D13DF848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CEDEF7-BE5D-43E9-A019-F6AC6BC1631E}"/>
              </a:ext>
            </a:extLst>
          </p:cNvPr>
          <p:cNvSpPr>
            <a:spLocks noGrp="1"/>
          </p:cNvSpPr>
          <p:nvPr>
            <p:ph type="sldNum" sz="quarter" idx="12"/>
          </p:nvPr>
        </p:nvSpPr>
        <p:spPr/>
        <p:txBody>
          <a:bodyPr/>
          <a:lstStyle/>
          <a:p>
            <a:fld id="{995149C2-31B4-48B7-8F3B-410D9FF2BF7D}" type="slidenum">
              <a:rPr lang="en-IN" smtClean="0"/>
              <a:t>‹#›</a:t>
            </a:fld>
            <a:endParaRPr lang="en-IN"/>
          </a:p>
        </p:txBody>
      </p:sp>
    </p:spTree>
    <p:extLst>
      <p:ext uri="{BB962C8B-B14F-4D97-AF65-F5344CB8AC3E}">
        <p14:creationId xmlns:p14="http://schemas.microsoft.com/office/powerpoint/2010/main" val="275290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497325-B531-4CB2-B0FF-73C6E6F89B4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C5E069-5B61-4D53-810D-8549789378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35EC54-5C65-4E6B-97DA-8053326890A0}"/>
              </a:ext>
            </a:extLst>
          </p:cNvPr>
          <p:cNvSpPr>
            <a:spLocks noGrp="1"/>
          </p:cNvSpPr>
          <p:nvPr>
            <p:ph type="dt" sz="half" idx="10"/>
          </p:nvPr>
        </p:nvSpPr>
        <p:spPr/>
        <p:txBody>
          <a:bodyPr/>
          <a:lstStyle/>
          <a:p>
            <a:fld id="{8577261C-BC4A-4157-A7F1-A67BB9A25BFC}" type="datetimeFigureOut">
              <a:rPr lang="en-IN" smtClean="0"/>
              <a:t>13-11-2019</a:t>
            </a:fld>
            <a:endParaRPr lang="en-IN"/>
          </a:p>
        </p:txBody>
      </p:sp>
      <p:sp>
        <p:nvSpPr>
          <p:cNvPr id="5" name="Footer Placeholder 4">
            <a:extLst>
              <a:ext uri="{FF2B5EF4-FFF2-40B4-BE49-F238E27FC236}">
                <a16:creationId xmlns:a16="http://schemas.microsoft.com/office/drawing/2014/main" id="{45FAF922-CCEC-4DE0-95D2-B183B9C14E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6212AD-314F-4C64-9023-32D8DE8C394C}"/>
              </a:ext>
            </a:extLst>
          </p:cNvPr>
          <p:cNvSpPr>
            <a:spLocks noGrp="1"/>
          </p:cNvSpPr>
          <p:nvPr>
            <p:ph type="sldNum" sz="quarter" idx="12"/>
          </p:nvPr>
        </p:nvSpPr>
        <p:spPr/>
        <p:txBody>
          <a:bodyPr/>
          <a:lstStyle/>
          <a:p>
            <a:fld id="{995149C2-31B4-48B7-8F3B-410D9FF2BF7D}" type="slidenum">
              <a:rPr lang="en-IN" smtClean="0"/>
              <a:t>‹#›</a:t>
            </a:fld>
            <a:endParaRPr lang="en-IN"/>
          </a:p>
        </p:txBody>
      </p:sp>
    </p:spTree>
    <p:extLst>
      <p:ext uri="{BB962C8B-B14F-4D97-AF65-F5344CB8AC3E}">
        <p14:creationId xmlns:p14="http://schemas.microsoft.com/office/powerpoint/2010/main" val="3471052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5874A-87FE-4558-8491-C6F2B23C3C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BE2CE1-D108-4C26-AF88-46D74E48D6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4E5468-374A-4B1E-B07F-891D2B86D7AE}"/>
              </a:ext>
            </a:extLst>
          </p:cNvPr>
          <p:cNvSpPr>
            <a:spLocks noGrp="1"/>
          </p:cNvSpPr>
          <p:nvPr>
            <p:ph type="dt" sz="half" idx="10"/>
          </p:nvPr>
        </p:nvSpPr>
        <p:spPr/>
        <p:txBody>
          <a:bodyPr/>
          <a:lstStyle/>
          <a:p>
            <a:fld id="{8577261C-BC4A-4157-A7F1-A67BB9A25BFC}" type="datetimeFigureOut">
              <a:rPr lang="en-IN" smtClean="0"/>
              <a:t>13-11-2019</a:t>
            </a:fld>
            <a:endParaRPr lang="en-IN"/>
          </a:p>
        </p:txBody>
      </p:sp>
      <p:sp>
        <p:nvSpPr>
          <p:cNvPr id="5" name="Footer Placeholder 4">
            <a:extLst>
              <a:ext uri="{FF2B5EF4-FFF2-40B4-BE49-F238E27FC236}">
                <a16:creationId xmlns:a16="http://schemas.microsoft.com/office/drawing/2014/main" id="{6D0825EE-DB30-4C52-A6A9-43521D23DD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8DE253-7391-47AE-A2A2-94B1FBB3A73B}"/>
              </a:ext>
            </a:extLst>
          </p:cNvPr>
          <p:cNvSpPr>
            <a:spLocks noGrp="1"/>
          </p:cNvSpPr>
          <p:nvPr>
            <p:ph type="sldNum" sz="quarter" idx="12"/>
          </p:nvPr>
        </p:nvSpPr>
        <p:spPr/>
        <p:txBody>
          <a:bodyPr/>
          <a:lstStyle/>
          <a:p>
            <a:fld id="{995149C2-31B4-48B7-8F3B-410D9FF2BF7D}" type="slidenum">
              <a:rPr lang="en-IN" smtClean="0"/>
              <a:t>‹#›</a:t>
            </a:fld>
            <a:endParaRPr lang="en-IN"/>
          </a:p>
        </p:txBody>
      </p:sp>
    </p:spTree>
    <p:extLst>
      <p:ext uri="{BB962C8B-B14F-4D97-AF65-F5344CB8AC3E}">
        <p14:creationId xmlns:p14="http://schemas.microsoft.com/office/powerpoint/2010/main" val="1399954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0BEE-BD79-4BFA-9AE1-A095B6A2F7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16AF9D-2F28-4CA3-8EF6-DB6E56F4F4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33BBA9-5148-40DB-8C6E-4E9F34B974B2}"/>
              </a:ext>
            </a:extLst>
          </p:cNvPr>
          <p:cNvSpPr>
            <a:spLocks noGrp="1"/>
          </p:cNvSpPr>
          <p:nvPr>
            <p:ph type="dt" sz="half" idx="10"/>
          </p:nvPr>
        </p:nvSpPr>
        <p:spPr/>
        <p:txBody>
          <a:bodyPr/>
          <a:lstStyle/>
          <a:p>
            <a:fld id="{8577261C-BC4A-4157-A7F1-A67BB9A25BFC}" type="datetimeFigureOut">
              <a:rPr lang="en-IN" smtClean="0"/>
              <a:t>13-11-2019</a:t>
            </a:fld>
            <a:endParaRPr lang="en-IN"/>
          </a:p>
        </p:txBody>
      </p:sp>
      <p:sp>
        <p:nvSpPr>
          <p:cNvPr id="5" name="Footer Placeholder 4">
            <a:extLst>
              <a:ext uri="{FF2B5EF4-FFF2-40B4-BE49-F238E27FC236}">
                <a16:creationId xmlns:a16="http://schemas.microsoft.com/office/drawing/2014/main" id="{75B8666D-1194-4DC3-9253-BAF8556DE8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1C9077-9F01-4B46-95BF-86B34DC34B37}"/>
              </a:ext>
            </a:extLst>
          </p:cNvPr>
          <p:cNvSpPr>
            <a:spLocks noGrp="1"/>
          </p:cNvSpPr>
          <p:nvPr>
            <p:ph type="sldNum" sz="quarter" idx="12"/>
          </p:nvPr>
        </p:nvSpPr>
        <p:spPr/>
        <p:txBody>
          <a:bodyPr/>
          <a:lstStyle/>
          <a:p>
            <a:fld id="{995149C2-31B4-48B7-8F3B-410D9FF2BF7D}" type="slidenum">
              <a:rPr lang="en-IN" smtClean="0"/>
              <a:t>‹#›</a:t>
            </a:fld>
            <a:endParaRPr lang="en-IN"/>
          </a:p>
        </p:txBody>
      </p:sp>
    </p:spTree>
    <p:extLst>
      <p:ext uri="{BB962C8B-B14F-4D97-AF65-F5344CB8AC3E}">
        <p14:creationId xmlns:p14="http://schemas.microsoft.com/office/powerpoint/2010/main" val="639069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87F7-3F5C-41B7-BE01-BC12EE5B32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1748D0-C5DD-431B-8EBD-A9471917FC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001C7DA-2BF5-46A6-A4B2-9327790DDE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2D3B62-92D1-4913-B623-8E504F0BFD31}"/>
              </a:ext>
            </a:extLst>
          </p:cNvPr>
          <p:cNvSpPr>
            <a:spLocks noGrp="1"/>
          </p:cNvSpPr>
          <p:nvPr>
            <p:ph type="dt" sz="half" idx="10"/>
          </p:nvPr>
        </p:nvSpPr>
        <p:spPr/>
        <p:txBody>
          <a:bodyPr/>
          <a:lstStyle/>
          <a:p>
            <a:fld id="{8577261C-BC4A-4157-A7F1-A67BB9A25BFC}" type="datetimeFigureOut">
              <a:rPr lang="en-IN" smtClean="0"/>
              <a:t>13-11-2019</a:t>
            </a:fld>
            <a:endParaRPr lang="en-IN"/>
          </a:p>
        </p:txBody>
      </p:sp>
      <p:sp>
        <p:nvSpPr>
          <p:cNvPr id="6" name="Footer Placeholder 5">
            <a:extLst>
              <a:ext uri="{FF2B5EF4-FFF2-40B4-BE49-F238E27FC236}">
                <a16:creationId xmlns:a16="http://schemas.microsoft.com/office/drawing/2014/main" id="{C6FC9A39-F5F3-4AD4-8EAB-DBCC018AB4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29042CA-C8BC-419D-8686-3039C7547E35}"/>
              </a:ext>
            </a:extLst>
          </p:cNvPr>
          <p:cNvSpPr>
            <a:spLocks noGrp="1"/>
          </p:cNvSpPr>
          <p:nvPr>
            <p:ph type="sldNum" sz="quarter" idx="12"/>
          </p:nvPr>
        </p:nvSpPr>
        <p:spPr/>
        <p:txBody>
          <a:bodyPr/>
          <a:lstStyle/>
          <a:p>
            <a:fld id="{995149C2-31B4-48B7-8F3B-410D9FF2BF7D}" type="slidenum">
              <a:rPr lang="en-IN" smtClean="0"/>
              <a:t>‹#›</a:t>
            </a:fld>
            <a:endParaRPr lang="en-IN"/>
          </a:p>
        </p:txBody>
      </p:sp>
    </p:spTree>
    <p:extLst>
      <p:ext uri="{BB962C8B-B14F-4D97-AF65-F5344CB8AC3E}">
        <p14:creationId xmlns:p14="http://schemas.microsoft.com/office/powerpoint/2010/main" val="1051511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C057-F188-460A-8358-567742E6DF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5BC2BF-DE9F-4FBC-A884-C5E166065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FE9FEB-97E8-40AE-BCFD-D73863D8B0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E2FB17B-1246-42A7-A658-CB20BE6457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04B57-1B75-4D52-9A5E-4D28ECC305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6FB7E5A-6323-48F7-B07D-F99D0BA76793}"/>
              </a:ext>
            </a:extLst>
          </p:cNvPr>
          <p:cNvSpPr>
            <a:spLocks noGrp="1"/>
          </p:cNvSpPr>
          <p:nvPr>
            <p:ph type="dt" sz="half" idx="10"/>
          </p:nvPr>
        </p:nvSpPr>
        <p:spPr/>
        <p:txBody>
          <a:bodyPr/>
          <a:lstStyle/>
          <a:p>
            <a:fld id="{8577261C-BC4A-4157-A7F1-A67BB9A25BFC}" type="datetimeFigureOut">
              <a:rPr lang="en-IN" smtClean="0"/>
              <a:t>13-11-2019</a:t>
            </a:fld>
            <a:endParaRPr lang="en-IN"/>
          </a:p>
        </p:txBody>
      </p:sp>
      <p:sp>
        <p:nvSpPr>
          <p:cNvPr id="8" name="Footer Placeholder 7">
            <a:extLst>
              <a:ext uri="{FF2B5EF4-FFF2-40B4-BE49-F238E27FC236}">
                <a16:creationId xmlns:a16="http://schemas.microsoft.com/office/drawing/2014/main" id="{0B636200-A938-49DB-8994-9FD20AA449D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FD444CA-0029-4A82-BD74-5180658DE0C1}"/>
              </a:ext>
            </a:extLst>
          </p:cNvPr>
          <p:cNvSpPr>
            <a:spLocks noGrp="1"/>
          </p:cNvSpPr>
          <p:nvPr>
            <p:ph type="sldNum" sz="quarter" idx="12"/>
          </p:nvPr>
        </p:nvSpPr>
        <p:spPr/>
        <p:txBody>
          <a:bodyPr/>
          <a:lstStyle/>
          <a:p>
            <a:fld id="{995149C2-31B4-48B7-8F3B-410D9FF2BF7D}" type="slidenum">
              <a:rPr lang="en-IN" smtClean="0"/>
              <a:t>‹#›</a:t>
            </a:fld>
            <a:endParaRPr lang="en-IN"/>
          </a:p>
        </p:txBody>
      </p:sp>
    </p:spTree>
    <p:extLst>
      <p:ext uri="{BB962C8B-B14F-4D97-AF65-F5344CB8AC3E}">
        <p14:creationId xmlns:p14="http://schemas.microsoft.com/office/powerpoint/2010/main" val="4245481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52F4-7350-49B2-8BAE-B20A175D5E8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BD95F4-133A-42F8-9D62-1A13699952C5}"/>
              </a:ext>
            </a:extLst>
          </p:cNvPr>
          <p:cNvSpPr>
            <a:spLocks noGrp="1"/>
          </p:cNvSpPr>
          <p:nvPr>
            <p:ph type="dt" sz="half" idx="10"/>
          </p:nvPr>
        </p:nvSpPr>
        <p:spPr/>
        <p:txBody>
          <a:bodyPr/>
          <a:lstStyle/>
          <a:p>
            <a:fld id="{8577261C-BC4A-4157-A7F1-A67BB9A25BFC}" type="datetimeFigureOut">
              <a:rPr lang="en-IN" smtClean="0"/>
              <a:t>13-11-2019</a:t>
            </a:fld>
            <a:endParaRPr lang="en-IN"/>
          </a:p>
        </p:txBody>
      </p:sp>
      <p:sp>
        <p:nvSpPr>
          <p:cNvPr id="4" name="Footer Placeholder 3">
            <a:extLst>
              <a:ext uri="{FF2B5EF4-FFF2-40B4-BE49-F238E27FC236}">
                <a16:creationId xmlns:a16="http://schemas.microsoft.com/office/drawing/2014/main" id="{837AC0EB-3C1D-4729-87FB-991AEAA7E11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7B2E24C-3814-466E-8122-BCB95E8D6A40}"/>
              </a:ext>
            </a:extLst>
          </p:cNvPr>
          <p:cNvSpPr>
            <a:spLocks noGrp="1"/>
          </p:cNvSpPr>
          <p:nvPr>
            <p:ph type="sldNum" sz="quarter" idx="12"/>
          </p:nvPr>
        </p:nvSpPr>
        <p:spPr/>
        <p:txBody>
          <a:bodyPr/>
          <a:lstStyle/>
          <a:p>
            <a:fld id="{995149C2-31B4-48B7-8F3B-410D9FF2BF7D}" type="slidenum">
              <a:rPr lang="en-IN" smtClean="0"/>
              <a:t>‹#›</a:t>
            </a:fld>
            <a:endParaRPr lang="en-IN"/>
          </a:p>
        </p:txBody>
      </p:sp>
    </p:spTree>
    <p:extLst>
      <p:ext uri="{BB962C8B-B14F-4D97-AF65-F5344CB8AC3E}">
        <p14:creationId xmlns:p14="http://schemas.microsoft.com/office/powerpoint/2010/main" val="1397709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ECA41-976D-4958-A28C-26C772CBB912}"/>
              </a:ext>
            </a:extLst>
          </p:cNvPr>
          <p:cNvSpPr>
            <a:spLocks noGrp="1"/>
          </p:cNvSpPr>
          <p:nvPr>
            <p:ph type="dt" sz="half" idx="10"/>
          </p:nvPr>
        </p:nvSpPr>
        <p:spPr/>
        <p:txBody>
          <a:bodyPr/>
          <a:lstStyle/>
          <a:p>
            <a:fld id="{8577261C-BC4A-4157-A7F1-A67BB9A25BFC}" type="datetimeFigureOut">
              <a:rPr lang="en-IN" smtClean="0"/>
              <a:t>13-11-2019</a:t>
            </a:fld>
            <a:endParaRPr lang="en-IN"/>
          </a:p>
        </p:txBody>
      </p:sp>
      <p:sp>
        <p:nvSpPr>
          <p:cNvPr id="3" name="Footer Placeholder 2">
            <a:extLst>
              <a:ext uri="{FF2B5EF4-FFF2-40B4-BE49-F238E27FC236}">
                <a16:creationId xmlns:a16="http://schemas.microsoft.com/office/drawing/2014/main" id="{B758D0EE-78FA-4489-B975-22806E3432C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4A8770C-05A1-44CA-B142-82E02BBDCC0D}"/>
              </a:ext>
            </a:extLst>
          </p:cNvPr>
          <p:cNvSpPr>
            <a:spLocks noGrp="1"/>
          </p:cNvSpPr>
          <p:nvPr>
            <p:ph type="sldNum" sz="quarter" idx="12"/>
          </p:nvPr>
        </p:nvSpPr>
        <p:spPr/>
        <p:txBody>
          <a:bodyPr/>
          <a:lstStyle/>
          <a:p>
            <a:fld id="{995149C2-31B4-48B7-8F3B-410D9FF2BF7D}" type="slidenum">
              <a:rPr lang="en-IN" smtClean="0"/>
              <a:t>‹#›</a:t>
            </a:fld>
            <a:endParaRPr lang="en-IN"/>
          </a:p>
        </p:txBody>
      </p:sp>
    </p:spTree>
    <p:extLst>
      <p:ext uri="{BB962C8B-B14F-4D97-AF65-F5344CB8AC3E}">
        <p14:creationId xmlns:p14="http://schemas.microsoft.com/office/powerpoint/2010/main" val="450100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B9FB-062D-47F0-9D24-F9D8381F7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309105-D559-4835-A7F4-82067473A2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829578-3944-4F01-A91E-274F84010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E1732-C211-450C-AFB6-139DBEBA0A94}"/>
              </a:ext>
            </a:extLst>
          </p:cNvPr>
          <p:cNvSpPr>
            <a:spLocks noGrp="1"/>
          </p:cNvSpPr>
          <p:nvPr>
            <p:ph type="dt" sz="half" idx="10"/>
          </p:nvPr>
        </p:nvSpPr>
        <p:spPr/>
        <p:txBody>
          <a:bodyPr/>
          <a:lstStyle/>
          <a:p>
            <a:fld id="{8577261C-BC4A-4157-A7F1-A67BB9A25BFC}" type="datetimeFigureOut">
              <a:rPr lang="en-IN" smtClean="0"/>
              <a:t>13-11-2019</a:t>
            </a:fld>
            <a:endParaRPr lang="en-IN"/>
          </a:p>
        </p:txBody>
      </p:sp>
      <p:sp>
        <p:nvSpPr>
          <p:cNvPr id="6" name="Footer Placeholder 5">
            <a:extLst>
              <a:ext uri="{FF2B5EF4-FFF2-40B4-BE49-F238E27FC236}">
                <a16:creationId xmlns:a16="http://schemas.microsoft.com/office/drawing/2014/main" id="{58209DCD-94F8-4BDD-9490-DEB702A7F6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52A7DC-3F39-4AF3-95E4-3F01118C4C91}"/>
              </a:ext>
            </a:extLst>
          </p:cNvPr>
          <p:cNvSpPr>
            <a:spLocks noGrp="1"/>
          </p:cNvSpPr>
          <p:nvPr>
            <p:ph type="sldNum" sz="quarter" idx="12"/>
          </p:nvPr>
        </p:nvSpPr>
        <p:spPr/>
        <p:txBody>
          <a:bodyPr/>
          <a:lstStyle/>
          <a:p>
            <a:fld id="{995149C2-31B4-48B7-8F3B-410D9FF2BF7D}" type="slidenum">
              <a:rPr lang="en-IN" smtClean="0"/>
              <a:t>‹#›</a:t>
            </a:fld>
            <a:endParaRPr lang="en-IN"/>
          </a:p>
        </p:txBody>
      </p:sp>
    </p:spTree>
    <p:extLst>
      <p:ext uri="{BB962C8B-B14F-4D97-AF65-F5344CB8AC3E}">
        <p14:creationId xmlns:p14="http://schemas.microsoft.com/office/powerpoint/2010/main" val="1968193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08829-F86E-4EAF-9D29-969F7CA44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5996CD2-5377-4AB6-8B2E-D482FE39A2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A94EA89-067A-4923-966D-A2EC0DD8C0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CCAC70-C0E3-43A2-8687-4413F243550A}"/>
              </a:ext>
            </a:extLst>
          </p:cNvPr>
          <p:cNvSpPr>
            <a:spLocks noGrp="1"/>
          </p:cNvSpPr>
          <p:nvPr>
            <p:ph type="dt" sz="half" idx="10"/>
          </p:nvPr>
        </p:nvSpPr>
        <p:spPr/>
        <p:txBody>
          <a:bodyPr/>
          <a:lstStyle/>
          <a:p>
            <a:fld id="{8577261C-BC4A-4157-A7F1-A67BB9A25BFC}" type="datetimeFigureOut">
              <a:rPr lang="en-IN" smtClean="0"/>
              <a:t>13-11-2019</a:t>
            </a:fld>
            <a:endParaRPr lang="en-IN"/>
          </a:p>
        </p:txBody>
      </p:sp>
      <p:sp>
        <p:nvSpPr>
          <p:cNvPr id="6" name="Footer Placeholder 5">
            <a:extLst>
              <a:ext uri="{FF2B5EF4-FFF2-40B4-BE49-F238E27FC236}">
                <a16:creationId xmlns:a16="http://schemas.microsoft.com/office/drawing/2014/main" id="{6203D71D-C649-4D53-8685-399E2E2905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6765B1-3FC6-4C23-AABD-AED66A190A02}"/>
              </a:ext>
            </a:extLst>
          </p:cNvPr>
          <p:cNvSpPr>
            <a:spLocks noGrp="1"/>
          </p:cNvSpPr>
          <p:nvPr>
            <p:ph type="sldNum" sz="quarter" idx="12"/>
          </p:nvPr>
        </p:nvSpPr>
        <p:spPr/>
        <p:txBody>
          <a:bodyPr/>
          <a:lstStyle/>
          <a:p>
            <a:fld id="{995149C2-31B4-48B7-8F3B-410D9FF2BF7D}" type="slidenum">
              <a:rPr lang="en-IN" smtClean="0"/>
              <a:t>‹#›</a:t>
            </a:fld>
            <a:endParaRPr lang="en-IN"/>
          </a:p>
        </p:txBody>
      </p:sp>
    </p:spTree>
    <p:extLst>
      <p:ext uri="{BB962C8B-B14F-4D97-AF65-F5344CB8AC3E}">
        <p14:creationId xmlns:p14="http://schemas.microsoft.com/office/powerpoint/2010/main" val="328013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34F397-3402-4ACD-814D-D3E68A5691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DBC994-6AD0-4BAF-8FAC-1C6A2241B5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A7265EB-8887-4FF4-9450-D93C49FCCB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7261C-BC4A-4157-A7F1-A67BB9A25BFC}" type="datetimeFigureOut">
              <a:rPr lang="en-IN" smtClean="0"/>
              <a:t>13-11-2019</a:t>
            </a:fld>
            <a:endParaRPr lang="en-IN"/>
          </a:p>
        </p:txBody>
      </p:sp>
      <p:sp>
        <p:nvSpPr>
          <p:cNvPr id="5" name="Footer Placeholder 4">
            <a:extLst>
              <a:ext uri="{FF2B5EF4-FFF2-40B4-BE49-F238E27FC236}">
                <a16:creationId xmlns:a16="http://schemas.microsoft.com/office/drawing/2014/main" id="{0D12D622-4747-469A-AF36-28FE817684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5841256-B3AA-4A5B-9AFD-4703529E26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5149C2-31B4-48B7-8F3B-410D9FF2BF7D}" type="slidenum">
              <a:rPr lang="en-IN" smtClean="0"/>
              <a:t>‹#›</a:t>
            </a:fld>
            <a:endParaRPr lang="en-IN"/>
          </a:p>
        </p:txBody>
      </p:sp>
    </p:spTree>
    <p:extLst>
      <p:ext uri="{BB962C8B-B14F-4D97-AF65-F5344CB8AC3E}">
        <p14:creationId xmlns:p14="http://schemas.microsoft.com/office/powerpoint/2010/main" val="1706375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D34AC-17B8-46AF-9DD5-158276C6DC8D}"/>
              </a:ext>
            </a:extLst>
          </p:cNvPr>
          <p:cNvSpPr>
            <a:spLocks noGrp="1"/>
          </p:cNvSpPr>
          <p:nvPr>
            <p:ph type="ctrTitle"/>
          </p:nvPr>
        </p:nvSpPr>
        <p:spPr>
          <a:xfrm>
            <a:off x="6403728" y="385312"/>
            <a:ext cx="5154859" cy="1721795"/>
          </a:xfrm>
        </p:spPr>
        <p:txBody>
          <a:bodyPr anchor="b">
            <a:noAutofit/>
          </a:bodyPr>
          <a:lstStyle/>
          <a:p>
            <a:pPr algn="l"/>
            <a:r>
              <a:rPr lang="en-IN" sz="4000" u="sng" dirty="0">
                <a:solidFill>
                  <a:srgbClr val="FFC000"/>
                </a:solidFill>
                <a:latin typeface="Agency FB" panose="020B0503020202020204" pitchFamily="34" charset="0"/>
              </a:rPr>
              <a:t>CAPSTONE SUPERVISOR ALLOCATION PORTAL FOR LPU STUDENTS</a:t>
            </a:r>
          </a:p>
        </p:txBody>
      </p:sp>
      <p:sp>
        <p:nvSpPr>
          <p:cNvPr id="3" name="Subtitle 2">
            <a:extLst>
              <a:ext uri="{FF2B5EF4-FFF2-40B4-BE49-F238E27FC236}">
                <a16:creationId xmlns:a16="http://schemas.microsoft.com/office/drawing/2014/main" id="{3950DF23-FB95-4DBC-9FD0-D569A6EDFC30}"/>
              </a:ext>
            </a:extLst>
          </p:cNvPr>
          <p:cNvSpPr>
            <a:spLocks noGrp="1"/>
          </p:cNvSpPr>
          <p:nvPr>
            <p:ph type="subTitle" idx="1"/>
          </p:nvPr>
        </p:nvSpPr>
        <p:spPr>
          <a:xfrm>
            <a:off x="5811400" y="2281137"/>
            <a:ext cx="6172782" cy="4191551"/>
          </a:xfrm>
        </p:spPr>
        <p:txBody>
          <a:bodyPr anchor="t">
            <a:normAutofit/>
          </a:bodyPr>
          <a:lstStyle/>
          <a:p>
            <a:pPr algn="l"/>
            <a:r>
              <a:rPr lang="en-IN" sz="2000" dirty="0">
                <a:solidFill>
                  <a:srgbClr val="00B0F0"/>
                </a:solidFill>
              </a:rPr>
              <a:t>                                     </a:t>
            </a:r>
            <a:r>
              <a:rPr lang="en-IN" sz="4000" dirty="0">
                <a:solidFill>
                  <a:srgbClr val="FFC000"/>
                </a:solidFill>
                <a:latin typeface="Agency FB" panose="020B0503020202020204" pitchFamily="34" charset="0"/>
              </a:rPr>
              <a:t>INT 213</a:t>
            </a:r>
          </a:p>
          <a:p>
            <a:pPr algn="l"/>
            <a:r>
              <a:rPr lang="en-IN" sz="4000" dirty="0">
                <a:solidFill>
                  <a:srgbClr val="FFC000"/>
                </a:solidFill>
                <a:latin typeface="Agency FB" panose="020B0503020202020204" pitchFamily="34" charset="0"/>
              </a:rPr>
              <a:t>             PYTHON PROJECT</a:t>
            </a:r>
            <a:r>
              <a:rPr lang="en-IN" sz="2000" dirty="0">
                <a:solidFill>
                  <a:srgbClr val="FFC000"/>
                </a:solidFill>
              </a:rPr>
              <a:t>               </a:t>
            </a:r>
          </a:p>
          <a:p>
            <a:pPr algn="l"/>
            <a:endParaRPr lang="en-IN" sz="2000" dirty="0"/>
          </a:p>
          <a:p>
            <a:pPr algn="l"/>
            <a:endParaRPr lang="en-IN" sz="2000" dirty="0"/>
          </a:p>
          <a:p>
            <a:pPr algn="l"/>
            <a:r>
              <a:rPr lang="en-IN" sz="2000" dirty="0"/>
              <a:t>RAVI SINGH                                                           11808322</a:t>
            </a:r>
          </a:p>
          <a:p>
            <a:pPr algn="l"/>
            <a:r>
              <a:rPr lang="en-IN" sz="2000" dirty="0"/>
              <a:t>PRATIK                                                                   11808492</a:t>
            </a:r>
          </a:p>
          <a:p>
            <a:pPr algn="l"/>
            <a:r>
              <a:rPr lang="en-IN" sz="2000" dirty="0"/>
              <a:t>KAMIDI SAI KRISHNA                                           11808447</a:t>
            </a:r>
          </a:p>
        </p:txBody>
      </p:sp>
      <p:sp>
        <p:nvSpPr>
          <p:cNvPr id="14" name="Freeform: Shape 1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6CDE732-C992-492D-AD18-B2165452BDF6}"/>
              </a:ext>
            </a:extLst>
          </p:cNvPr>
          <p:cNvPicPr>
            <a:picLocks noChangeAspect="1"/>
          </p:cNvPicPr>
          <p:nvPr/>
        </p:nvPicPr>
        <p:blipFill rotWithShape="1">
          <a:blip r:embed="rId2"/>
          <a:srcRect l="15948" r="25417"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13713232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1D3A95FF-9BA9-4CA5-B450-8C0DCF65891B}"/>
              </a:ext>
            </a:extLst>
          </p:cNvPr>
          <p:cNvSpPr>
            <a:spLocks noGrp="1"/>
          </p:cNvSpPr>
          <p:nvPr>
            <p:ph idx="1"/>
          </p:nvPr>
        </p:nvSpPr>
        <p:spPr>
          <a:xfrm>
            <a:off x="0" y="124690"/>
            <a:ext cx="6019218" cy="6733297"/>
          </a:xfrm>
        </p:spPr>
        <p:txBody>
          <a:bodyPr anchor="t">
            <a:normAutofit fontScale="70000" lnSpcReduction="20000"/>
          </a:bodyPr>
          <a:lstStyle/>
          <a:p>
            <a:pPr lvl="0"/>
            <a:r>
              <a:rPr lang="en-IN" b="1" dirty="0"/>
              <a:t>Increasing the academic rigor of the senior year.</a:t>
            </a:r>
            <a:r>
              <a:rPr lang="en-IN" dirty="0"/>
              <a:t> Historically, high school students have taken a lighter course load or left school early during their twelfth-grade year, which can contribute to learning loss or insufficient preparation for first-year college work. A more academically and intellectually challenging senior year, filled with demanding but stimulating learning experiences such as a capstone project, the reasoning goes, can reduce senior-year learning loss, keep students in school longer (or otherwise engaged in learning), and increase preparation for college and work.</a:t>
            </a:r>
          </a:p>
          <a:p>
            <a:pPr lvl="0"/>
            <a:r>
              <a:rPr lang="en-IN" b="1" dirty="0"/>
              <a:t>Increasing educational and career aspirations.</a:t>
            </a:r>
            <a:r>
              <a:rPr lang="en-IN" dirty="0"/>
              <a:t> By involving students in long-term projects that intersect with personal interests and professional aspirations, capstone projects can help students with future planning, goal setting, postsecondary decisions, and career exploration—particularly for those students who may be unfocused, uncertain, or indecisive about their post-graduation plans and aspirations.</a:t>
            </a:r>
          </a:p>
          <a:p>
            <a:pPr lvl="0"/>
            <a:r>
              <a:rPr lang="en-IN" b="1" dirty="0"/>
              <a:t>Demonstrating learning and proficiency.</a:t>
            </a:r>
            <a:r>
              <a:rPr lang="en-IN" dirty="0"/>
              <a:t> As one of many educational strategies broadly known as demonstrating of learning, capstone projects can be used to determine student proficiency (in the acquisition of knowledge and skills) or readiness (for college and work) by requiring them to demonstrate what they have learned over the course of their project</a:t>
            </a:r>
          </a:p>
          <a:p>
            <a:endParaRPr lang="en-US" sz="1800" dirty="0"/>
          </a:p>
        </p:txBody>
      </p:sp>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155578D2-48E8-40C5-BE69-3E5E8CC5E094}"/>
              </a:ext>
            </a:extLst>
          </p:cNvPr>
          <p:cNvPicPr>
            <a:picLocks noChangeAspect="1"/>
          </p:cNvPicPr>
          <p:nvPr/>
        </p:nvPicPr>
        <p:blipFill rotWithShape="1">
          <a:blip r:embed="rId2"/>
          <a:srcRect l="20817" r="20549"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15293986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08B6A-9B1D-4A8B-BC69-AEB2C5D307F7}"/>
              </a:ext>
            </a:extLst>
          </p:cNvPr>
          <p:cNvSpPr>
            <a:spLocks noGrp="1"/>
          </p:cNvSpPr>
          <p:nvPr>
            <p:ph type="title"/>
          </p:nvPr>
        </p:nvSpPr>
        <p:spPr>
          <a:xfrm>
            <a:off x="118928" y="141552"/>
            <a:ext cx="5006336" cy="1325563"/>
          </a:xfrm>
        </p:spPr>
        <p:txBody>
          <a:bodyPr>
            <a:normAutofit/>
          </a:bodyPr>
          <a:lstStyle/>
          <a:p>
            <a:r>
              <a:rPr lang="en-IN" dirty="0">
                <a:solidFill>
                  <a:srgbClr val="FFC000"/>
                </a:solidFill>
              </a:rPr>
              <a:t>INTRODUCTION</a:t>
            </a:r>
          </a:p>
        </p:txBody>
      </p:sp>
      <p:sp>
        <p:nvSpPr>
          <p:cNvPr id="8" name="Content Placeholder 7">
            <a:extLst>
              <a:ext uri="{FF2B5EF4-FFF2-40B4-BE49-F238E27FC236}">
                <a16:creationId xmlns:a16="http://schemas.microsoft.com/office/drawing/2014/main" id="{018A0BFD-6609-4659-A597-C6BD2A76F45A}"/>
              </a:ext>
            </a:extLst>
          </p:cNvPr>
          <p:cNvSpPr>
            <a:spLocks noGrp="1"/>
          </p:cNvSpPr>
          <p:nvPr>
            <p:ph idx="1"/>
          </p:nvPr>
        </p:nvSpPr>
        <p:spPr>
          <a:xfrm>
            <a:off x="118928" y="1333468"/>
            <a:ext cx="5900290" cy="5382980"/>
          </a:xfrm>
        </p:spPr>
        <p:txBody>
          <a:bodyPr anchor="t">
            <a:normAutofit fontScale="70000" lnSpcReduction="20000"/>
          </a:bodyPr>
          <a:lstStyle/>
          <a:p>
            <a:r>
              <a:rPr lang="en-IN" dirty="0"/>
              <a:t>In this project an attempt will be made to make a capstone supervisor allocation for LPU students using graphical user interface and a combination of basic concepts of Python i.e.  - </a:t>
            </a:r>
            <a:r>
              <a:rPr lang="en-IN" i="1" dirty="0"/>
              <a:t>Dictionary, GUI, List etc.</a:t>
            </a:r>
            <a:endParaRPr lang="en-IN" dirty="0"/>
          </a:p>
          <a:p>
            <a:r>
              <a:rPr lang="en-IN" dirty="0"/>
              <a:t>A </a:t>
            </a:r>
            <a:r>
              <a:rPr lang="en-IN" b="1" dirty="0"/>
              <a:t>capstone project</a:t>
            </a:r>
            <a:r>
              <a:rPr lang="en-IN" dirty="0"/>
              <a:t> is a multifaceted assignment that serves as a culminating academic and intellectual experience for students, typically during their final year of high school or middle school, or at the end of an academic program or learning pathway experience. While similar in some ways to a college thesis, capstone projects may take a wide variety of forms, but most are long-term investigative projects that culminate in a final product, presentation, or performance. For example, students may be asked to select a topic, profession, or social problem that interests them, conduct research on the subject, maintain a portfolio of findings or results, create a final product demonstrating their learning acquisition or conclusions (a paper, short film, or multimedia presentation, for example), and give an oral presentation on the project to a panel of teachers, experts, and community members who collectively evaluate its quality.</a:t>
            </a:r>
          </a:p>
          <a:p>
            <a:pPr marL="0" indent="0">
              <a:buNone/>
            </a:pPr>
            <a:endParaRPr lang="en-US" sz="1800" dirty="0"/>
          </a:p>
        </p:txBody>
      </p:sp>
      <p:sp>
        <p:nvSpPr>
          <p:cNvPr id="15"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24EDC327-55A8-47F8-A2C6-8BF231881BB7}"/>
              </a:ext>
            </a:extLst>
          </p:cNvPr>
          <p:cNvPicPr>
            <a:picLocks noChangeAspect="1"/>
          </p:cNvPicPr>
          <p:nvPr/>
        </p:nvPicPr>
        <p:blipFill rotWithShape="1">
          <a:blip r:embed="rId2"/>
          <a:srcRect l="17014" r="17105"/>
          <a:stretch/>
        </p:blipFill>
        <p:spPr>
          <a:xfrm>
            <a:off x="6019218" y="10"/>
            <a:ext cx="6172782"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97251015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B309E-E2A4-4530-BDFD-51C88CE80903}"/>
              </a:ext>
            </a:extLst>
          </p:cNvPr>
          <p:cNvSpPr>
            <a:spLocks noGrp="1"/>
          </p:cNvSpPr>
          <p:nvPr>
            <p:ph type="title"/>
          </p:nvPr>
        </p:nvSpPr>
        <p:spPr>
          <a:xfrm>
            <a:off x="108858" y="106639"/>
            <a:ext cx="5314536" cy="1325563"/>
          </a:xfrm>
        </p:spPr>
        <p:txBody>
          <a:bodyPr>
            <a:normAutofit/>
          </a:bodyPr>
          <a:lstStyle/>
          <a:p>
            <a:r>
              <a:rPr lang="en-IN">
                <a:solidFill>
                  <a:srgbClr val="FFC000"/>
                </a:solidFill>
              </a:rPr>
              <a:t>OBJECTIVE</a:t>
            </a:r>
            <a:endParaRPr lang="en-IN" dirty="0">
              <a:solidFill>
                <a:srgbClr val="FFC000"/>
              </a:solidFill>
            </a:endParaRPr>
          </a:p>
        </p:txBody>
      </p:sp>
      <p:sp>
        <p:nvSpPr>
          <p:cNvPr id="8" name="Content Placeholder 7">
            <a:extLst>
              <a:ext uri="{FF2B5EF4-FFF2-40B4-BE49-F238E27FC236}">
                <a16:creationId xmlns:a16="http://schemas.microsoft.com/office/drawing/2014/main" id="{91C5C345-F4E8-4504-9390-A13999D6ED98}"/>
              </a:ext>
            </a:extLst>
          </p:cNvPr>
          <p:cNvSpPr>
            <a:spLocks noGrp="1"/>
          </p:cNvSpPr>
          <p:nvPr>
            <p:ph idx="1"/>
          </p:nvPr>
        </p:nvSpPr>
        <p:spPr>
          <a:xfrm>
            <a:off x="294678" y="1230171"/>
            <a:ext cx="6288102" cy="5521190"/>
          </a:xfrm>
        </p:spPr>
        <p:txBody>
          <a:bodyPr anchor="t">
            <a:normAutofit fontScale="85000" lnSpcReduction="20000"/>
          </a:bodyPr>
          <a:lstStyle/>
          <a:p>
            <a:r>
              <a:rPr lang="en-IN"/>
              <a:t>The main objective of this project is to provide the hand free access to the portal through tkinter interface. This project of “CAPSTONE SUPERVISOR ALLOCATION FOR LPU STUDENT” gives us the complete information about the students and project they have opted for. We can enter the record of new student and retrieve the details of any project available in the database. We can issue the project to the students and maintain their records and can also check how many projects are issued and how many are available in the database. In this project we can maintain the record of students who has completed the project and their submission i.e. submission is before the due date or not. Throughout the project the focus has been on making the students to grab the project of which they are in need. The project is very useful for those who want to know about online Capstone project allocation System.</a:t>
            </a:r>
          </a:p>
          <a:p>
            <a:pPr marL="0" indent="0">
              <a:buNone/>
            </a:pPr>
            <a:endParaRPr lang="en-IN"/>
          </a:p>
          <a:p>
            <a:endParaRPr lang="en-US" sz="1800" dirty="0"/>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0C32CFB6-4542-47F8-929D-C3CF64A2085A}"/>
              </a:ext>
            </a:extLst>
          </p:cNvPr>
          <p:cNvPicPr>
            <a:picLocks noChangeAspect="1"/>
          </p:cNvPicPr>
          <p:nvPr/>
        </p:nvPicPr>
        <p:blipFill rotWithShape="1">
          <a:blip r:embed="rId2"/>
          <a:srcRect l="28776" r="25753" b="-1"/>
          <a:stretch/>
        </p:blipFill>
        <p:spPr>
          <a:xfrm>
            <a:off x="6750141" y="-55420"/>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41221364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5DC724C-D246-4518-8268-61A9D901C497}"/>
              </a:ext>
            </a:extLst>
          </p:cNvPr>
          <p:cNvSpPr>
            <a:spLocks noGrp="1"/>
          </p:cNvSpPr>
          <p:nvPr>
            <p:ph idx="1"/>
          </p:nvPr>
        </p:nvSpPr>
        <p:spPr>
          <a:xfrm>
            <a:off x="0" y="232229"/>
            <a:ext cx="6582780" cy="6458857"/>
          </a:xfrm>
        </p:spPr>
        <p:txBody>
          <a:bodyPr anchor="t">
            <a:normAutofit fontScale="70000" lnSpcReduction="20000"/>
          </a:bodyPr>
          <a:lstStyle/>
          <a:p>
            <a:pPr lvl="0"/>
            <a:r>
              <a:rPr lang="en-IN" dirty="0"/>
              <a:t>The prime objective of Capstone Supervisor allocation Portal for LPU students is to make in such way user can easily register or login easily.</a:t>
            </a:r>
          </a:p>
          <a:p>
            <a:pPr lvl="0"/>
            <a:r>
              <a:rPr lang="en-IN" dirty="0"/>
              <a:t>For making this project I use GUI Programming in Python.</a:t>
            </a:r>
          </a:p>
          <a:p>
            <a:pPr lvl="0"/>
            <a:r>
              <a:rPr lang="en-IN" dirty="0"/>
              <a:t>For making page interactive I use Canvas, Entry widget, photo Image, Label, Button etc</a:t>
            </a:r>
          </a:p>
          <a:p>
            <a:pPr lvl="0"/>
            <a:r>
              <a:rPr lang="en-IN" dirty="0"/>
              <a:t>In that project we made 5 different pages using </a:t>
            </a:r>
            <a:r>
              <a:rPr lang="en-IN" dirty="0" err="1"/>
              <a:t>gui</a:t>
            </a:r>
            <a:r>
              <a:rPr lang="en-IN" dirty="0"/>
              <a:t> in first page there is 4 different option in which user can do his work like login, new user, request for supervisor, all page is connected user can go any page easily.</a:t>
            </a:r>
          </a:p>
          <a:p>
            <a:pPr lvl="0"/>
            <a:r>
              <a:rPr lang="en-IN" dirty="0"/>
              <a:t>For saving user allocation data I use different technique.</a:t>
            </a:r>
          </a:p>
          <a:p>
            <a:pPr lvl="0"/>
            <a:r>
              <a:rPr lang="en-IN" dirty="0"/>
              <a:t>Capstone projects are generally designed to encourage students to think critically, solve challenging problems, and develop skills such as oral communication, public speaking, research skills, media literacy, teamwork, planning, self-sufficiency, or goal setting—i.e., skills that will help prepare them for college, modern careers, and adult life. </a:t>
            </a:r>
          </a:p>
          <a:p>
            <a:pPr lvl="0"/>
            <a:r>
              <a:rPr lang="en-IN" dirty="0"/>
              <a:t>In most cases, the projects are also interdisciplinary, in the sense that they require students to apply skills or investigate issues across many different subject areas or domains of knowledge. Capstone projects also tend to encourage students to connect their projects to community issues or problems, and to integrate outside-of-school learning experiences, including activities such as interviews, scientific observations, or internships.</a:t>
            </a:r>
          </a:p>
          <a:p>
            <a:endParaRPr lang="en-US" sz="1800" dirty="0"/>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58E7453B-AA8E-4EF2-8210-17C5F22B0B20}"/>
              </a:ext>
            </a:extLst>
          </p:cNvPr>
          <p:cNvPicPr>
            <a:picLocks noChangeAspect="1"/>
          </p:cNvPicPr>
          <p:nvPr/>
        </p:nvPicPr>
        <p:blipFill rotWithShape="1">
          <a:blip r:embed="rId2"/>
          <a:srcRect l="28776" r="25753"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15953750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F03FE-1D52-4392-B4F0-B978B4AC0CE3}"/>
              </a:ext>
            </a:extLst>
          </p:cNvPr>
          <p:cNvSpPr>
            <a:spLocks noGrp="1"/>
          </p:cNvSpPr>
          <p:nvPr>
            <p:ph type="title"/>
          </p:nvPr>
        </p:nvSpPr>
        <p:spPr>
          <a:xfrm>
            <a:off x="0" y="0"/>
            <a:ext cx="10515600" cy="1325563"/>
          </a:xfrm>
        </p:spPr>
        <p:txBody>
          <a:bodyPr/>
          <a:lstStyle/>
          <a:p>
            <a:r>
              <a:rPr lang="en-IN" dirty="0">
                <a:solidFill>
                  <a:srgbClr val="FFC000"/>
                </a:solidFill>
              </a:rPr>
              <a:t>DATA FLOW DIAGRAM</a:t>
            </a:r>
          </a:p>
        </p:txBody>
      </p:sp>
      <p:pic>
        <p:nvPicPr>
          <p:cNvPr id="4" name="Picture 3">
            <a:extLst>
              <a:ext uri="{FF2B5EF4-FFF2-40B4-BE49-F238E27FC236}">
                <a16:creationId xmlns:a16="http://schemas.microsoft.com/office/drawing/2014/main" id="{E4437F13-B1E5-49F7-9632-A7E2A11654D0}"/>
              </a:ext>
            </a:extLst>
          </p:cNvPr>
          <p:cNvPicPr>
            <a:picLocks noChangeAspect="1"/>
          </p:cNvPicPr>
          <p:nvPr/>
        </p:nvPicPr>
        <p:blipFill rotWithShape="1">
          <a:blip r:embed="rId2"/>
          <a:srcRect l="15455" t="25038" r="52045" b="4423"/>
          <a:stretch/>
        </p:blipFill>
        <p:spPr>
          <a:xfrm>
            <a:off x="1288473" y="942109"/>
            <a:ext cx="9337963" cy="5611090"/>
          </a:xfrm>
          <a:prstGeom prst="rect">
            <a:avLst/>
          </a:prstGeom>
        </p:spPr>
      </p:pic>
    </p:spTree>
    <p:extLst>
      <p:ext uri="{BB962C8B-B14F-4D97-AF65-F5344CB8AC3E}">
        <p14:creationId xmlns:p14="http://schemas.microsoft.com/office/powerpoint/2010/main" val="3708720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AB739-9CFC-4158-8F0D-ED6058FC7C20}"/>
              </a:ext>
            </a:extLst>
          </p:cNvPr>
          <p:cNvSpPr>
            <a:spLocks noGrp="1"/>
          </p:cNvSpPr>
          <p:nvPr>
            <p:ph type="title"/>
          </p:nvPr>
        </p:nvSpPr>
        <p:spPr>
          <a:xfrm>
            <a:off x="0" y="18255"/>
            <a:ext cx="10515600" cy="1325563"/>
          </a:xfrm>
        </p:spPr>
        <p:txBody>
          <a:bodyPr/>
          <a:lstStyle/>
          <a:p>
            <a:r>
              <a:rPr lang="en-IN" dirty="0">
                <a:solidFill>
                  <a:srgbClr val="FFC000"/>
                </a:solidFill>
              </a:rPr>
              <a:t>SCREEN SHOTS</a:t>
            </a:r>
          </a:p>
        </p:txBody>
      </p:sp>
      <p:pic>
        <p:nvPicPr>
          <p:cNvPr id="5" name="Picture 4">
            <a:extLst>
              <a:ext uri="{FF2B5EF4-FFF2-40B4-BE49-F238E27FC236}">
                <a16:creationId xmlns:a16="http://schemas.microsoft.com/office/drawing/2014/main" id="{DF1B8288-1222-408D-AD66-B29298200297}"/>
              </a:ext>
            </a:extLst>
          </p:cNvPr>
          <p:cNvPicPr>
            <a:picLocks noChangeAspect="1"/>
          </p:cNvPicPr>
          <p:nvPr/>
        </p:nvPicPr>
        <p:blipFill rotWithShape="1">
          <a:blip r:embed="rId2">
            <a:extLst>
              <a:ext uri="{28A0092B-C50C-407E-A947-70E740481C1C}">
                <a14:useLocalDpi xmlns:a14="http://schemas.microsoft.com/office/drawing/2010/main" val="0"/>
              </a:ext>
            </a:extLst>
          </a:blip>
          <a:srcRect r="31818" b="41414"/>
          <a:stretch/>
        </p:blipFill>
        <p:spPr>
          <a:xfrm>
            <a:off x="221673" y="1510145"/>
            <a:ext cx="5417127" cy="4461164"/>
          </a:xfrm>
          <a:prstGeom prst="rect">
            <a:avLst/>
          </a:prstGeom>
        </p:spPr>
      </p:pic>
      <p:pic>
        <p:nvPicPr>
          <p:cNvPr id="7" name="Picture 6">
            <a:extLst>
              <a:ext uri="{FF2B5EF4-FFF2-40B4-BE49-F238E27FC236}">
                <a16:creationId xmlns:a16="http://schemas.microsoft.com/office/drawing/2014/main" id="{E6487B00-9E14-448C-B593-945D1AB24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3604" y="1510145"/>
            <a:ext cx="5805717" cy="4461164"/>
          </a:xfrm>
          <a:prstGeom prst="rect">
            <a:avLst/>
          </a:prstGeom>
        </p:spPr>
      </p:pic>
    </p:spTree>
    <p:extLst>
      <p:ext uri="{BB962C8B-B14F-4D97-AF65-F5344CB8AC3E}">
        <p14:creationId xmlns:p14="http://schemas.microsoft.com/office/powerpoint/2010/main" val="1594491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32840A-E576-4465-909E-1AAAD03C2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382485"/>
            <a:ext cx="5181600" cy="4263572"/>
          </a:xfrm>
          <a:prstGeom prst="rect">
            <a:avLst/>
          </a:prstGeom>
        </p:spPr>
      </p:pic>
      <p:pic>
        <p:nvPicPr>
          <p:cNvPr id="7" name="Picture 6">
            <a:extLst>
              <a:ext uri="{FF2B5EF4-FFF2-40B4-BE49-F238E27FC236}">
                <a16:creationId xmlns:a16="http://schemas.microsoft.com/office/drawing/2014/main" id="{EC73D7BE-2D98-4091-8CD3-5BCCBE56C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171" y="1382485"/>
            <a:ext cx="4825193" cy="4263572"/>
          </a:xfrm>
          <a:prstGeom prst="rect">
            <a:avLst/>
          </a:prstGeom>
        </p:spPr>
      </p:pic>
    </p:spTree>
    <p:extLst>
      <p:ext uri="{BB962C8B-B14F-4D97-AF65-F5344CB8AC3E}">
        <p14:creationId xmlns:p14="http://schemas.microsoft.com/office/powerpoint/2010/main" val="3160271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06389-17F6-4C51-9F5B-A17C428BF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85" y="1349830"/>
            <a:ext cx="5167086" cy="4499428"/>
          </a:xfrm>
          <a:prstGeom prst="rect">
            <a:avLst/>
          </a:prstGeom>
        </p:spPr>
      </p:pic>
      <p:pic>
        <p:nvPicPr>
          <p:cNvPr id="7" name="Picture 6">
            <a:extLst>
              <a:ext uri="{FF2B5EF4-FFF2-40B4-BE49-F238E27FC236}">
                <a16:creationId xmlns:a16="http://schemas.microsoft.com/office/drawing/2014/main" id="{D7420DBD-EAAE-4B29-9488-8603B5190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828" y="1349829"/>
            <a:ext cx="5702501" cy="4499427"/>
          </a:xfrm>
          <a:prstGeom prst="rect">
            <a:avLst/>
          </a:prstGeom>
        </p:spPr>
      </p:pic>
    </p:spTree>
    <p:extLst>
      <p:ext uri="{BB962C8B-B14F-4D97-AF65-F5344CB8AC3E}">
        <p14:creationId xmlns:p14="http://schemas.microsoft.com/office/powerpoint/2010/main" val="2698715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2EC48-C02A-49A1-8C5A-25D40B78E7F1}"/>
              </a:ext>
            </a:extLst>
          </p:cNvPr>
          <p:cNvSpPr>
            <a:spLocks noGrp="1"/>
          </p:cNvSpPr>
          <p:nvPr>
            <p:ph type="title"/>
          </p:nvPr>
        </p:nvSpPr>
        <p:spPr>
          <a:xfrm>
            <a:off x="0" y="0"/>
            <a:ext cx="5006336" cy="1325563"/>
          </a:xfrm>
        </p:spPr>
        <p:txBody>
          <a:bodyPr>
            <a:normAutofit/>
          </a:bodyPr>
          <a:lstStyle/>
          <a:p>
            <a:r>
              <a:rPr lang="en-IN" dirty="0">
                <a:solidFill>
                  <a:srgbClr val="FFC000"/>
                </a:solidFill>
              </a:rPr>
              <a:t>FUTURE SCOPE</a:t>
            </a:r>
          </a:p>
        </p:txBody>
      </p:sp>
      <p:sp>
        <p:nvSpPr>
          <p:cNvPr id="8" name="Content Placeholder 7">
            <a:extLst>
              <a:ext uri="{FF2B5EF4-FFF2-40B4-BE49-F238E27FC236}">
                <a16:creationId xmlns:a16="http://schemas.microsoft.com/office/drawing/2014/main" id="{8C0DF510-3593-4F48-A625-F86FB18BF959}"/>
              </a:ext>
            </a:extLst>
          </p:cNvPr>
          <p:cNvSpPr>
            <a:spLocks noGrp="1"/>
          </p:cNvSpPr>
          <p:nvPr>
            <p:ph idx="1"/>
          </p:nvPr>
        </p:nvSpPr>
        <p:spPr>
          <a:xfrm>
            <a:off x="0" y="1001618"/>
            <a:ext cx="6019218" cy="5703982"/>
          </a:xfrm>
        </p:spPr>
        <p:txBody>
          <a:bodyPr anchor="t">
            <a:normAutofit fontScale="70000" lnSpcReduction="20000"/>
          </a:bodyPr>
          <a:lstStyle/>
          <a:p>
            <a:r>
              <a:rPr lang="en-IN" dirty="0"/>
              <a:t>Capstone projects can take a wide variety of forms from school to school, a few examples will help to illustrate both the concept and the general educational intentions in future:</a:t>
            </a:r>
          </a:p>
          <a:p>
            <a:pPr lvl="0" fontAlgn="base"/>
            <a:r>
              <a:rPr lang="en-IN" dirty="0"/>
              <a:t>Writing, directing, and filming a public-service announcement that will be aired on public-access television</a:t>
            </a:r>
          </a:p>
          <a:p>
            <a:pPr lvl="0" fontAlgn="base"/>
            <a:r>
              <a:rPr lang="en-IN" dirty="0"/>
              <a:t>Designing and building a product, computer program, app, or robot to address a specific need, such as assisting the disabled</a:t>
            </a:r>
          </a:p>
          <a:p>
            <a:pPr lvl="0" fontAlgn="base"/>
            <a:r>
              <a:rPr lang="en-IN" dirty="0"/>
              <a:t>Interning at a non-profit organization or a legislator’s office to learn more about strategies and policies intended to address social problems, such as poverty, hunger, or homelessness</a:t>
            </a:r>
          </a:p>
          <a:p>
            <a:pPr lvl="0" fontAlgn="base"/>
            <a:r>
              <a:rPr lang="en-IN" dirty="0"/>
              <a:t>Conducting a scientific study over several months or a year to determine the ecological or environmental impact of changes to a local habitat</a:t>
            </a:r>
          </a:p>
          <a:p>
            <a:pPr lvl="0" fontAlgn="base"/>
            <a:r>
              <a:rPr lang="en-IN" dirty="0"/>
              <a:t>Researching an industry or market, and creating a viable business plan for a proposed company that is then “pitched” to a panel of local business leaders</a:t>
            </a:r>
          </a:p>
          <a:p>
            <a:endParaRPr lang="en-US" sz="1800" dirty="0"/>
          </a:p>
        </p:txBody>
      </p:sp>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791E2634-7479-4FDB-BDC3-474822250D52}"/>
              </a:ext>
            </a:extLst>
          </p:cNvPr>
          <p:cNvPicPr>
            <a:picLocks noChangeAspect="1"/>
          </p:cNvPicPr>
          <p:nvPr/>
        </p:nvPicPr>
        <p:blipFill rotWithShape="1">
          <a:blip r:embed="rId2"/>
          <a:srcRect l="20817" r="20549"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161948322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572</Words>
  <Application>Microsoft Office PowerPoint</Application>
  <PresentationFormat>Widescreen</PresentationFormat>
  <Paragraphs>32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Agency FB</vt:lpstr>
      <vt:lpstr>Arial</vt:lpstr>
      <vt:lpstr>Calibri</vt:lpstr>
      <vt:lpstr>Calibri Light</vt:lpstr>
      <vt:lpstr>Office Theme</vt:lpstr>
      <vt:lpstr>CAPSTONE SUPERVISOR ALLOCATION PORTAL FOR LPU STUDENTS</vt:lpstr>
      <vt:lpstr>INTRODUCTION</vt:lpstr>
      <vt:lpstr>OBJECTIVE</vt:lpstr>
      <vt:lpstr>PowerPoint Presentation</vt:lpstr>
      <vt:lpstr>DATA FLOW DIAGRAM</vt:lpstr>
      <vt:lpstr>SCREEN SHOTS</vt:lpstr>
      <vt:lpstr>PowerPoint Presentation</vt:lpstr>
      <vt:lpstr>PowerPoint Presentation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SUPERVISOR ALLOCATION PORTAL FOR LPU STUDENTS</dc:title>
  <dc:creator>prateek.pr29@hotmail.com</dc:creator>
  <cp:lastModifiedBy>prateek.pr29@hotmail.com</cp:lastModifiedBy>
  <cp:revision>5</cp:revision>
  <dcterms:created xsi:type="dcterms:W3CDTF">2019-11-13T16:11:21Z</dcterms:created>
  <dcterms:modified xsi:type="dcterms:W3CDTF">2019-11-13T18:17:20Z</dcterms:modified>
</cp:coreProperties>
</file>